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7" r:id="rId3"/>
    <p:sldId id="260" r:id="rId4"/>
    <p:sldId id="261" r:id="rId5"/>
    <p:sldId id="262" r:id="rId6"/>
    <p:sldId id="263" r:id="rId7"/>
    <p:sldId id="279" r:id="rId8"/>
    <p:sldId id="293" r:id="rId9"/>
    <p:sldId id="280" r:id="rId10"/>
    <p:sldId id="294" r:id="rId11"/>
    <p:sldId id="269" r:id="rId12"/>
  </p:sldIdLst>
  <p:sldSz cx="9144000" cy="5143500" type="screen16x9"/>
  <p:notesSz cx="6858000" cy="9144000"/>
  <p:embeddedFontLst>
    <p:embeddedFont>
      <p:font typeface="Rubik Medium" panose="020B0604020202020204" charset="-79"/>
      <p:regular r:id="rId14"/>
      <p:bold r:id="rId15"/>
      <p:italic r:id="rId16"/>
      <p:boldItalic r:id="rId17"/>
    </p:embeddedFont>
    <p:embeddedFont>
      <p:font typeface="Roboto Mono" panose="020B0604020202020204" charset="0"/>
      <p:regular r:id="rId18"/>
      <p:bold r:id="rId19"/>
      <p:italic r:id="rId20"/>
      <p:boldItalic r:id="rId21"/>
    </p:embeddedFont>
    <p:embeddedFont>
      <p:font typeface="Rubik SemiBold" panose="020B0604020202020204" charset="-79"/>
      <p:regular r:id="rId22"/>
      <p:bold r:id="rId23"/>
      <p:italic r:id="rId24"/>
      <p:boldItalic r:id="rId25"/>
    </p:embeddedFont>
    <p:embeddedFont>
      <p:font typeface="Rubik Light" panose="020B0604020202020204" charset="-79"/>
      <p:regular r:id="rId26"/>
      <p:bold r:id="rId27"/>
      <p:italic r:id="rId28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Rubik" panose="020B0604020202020204" charset="-79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presProps" Target="pres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102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2788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6928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52553" y="3131476"/>
            <a:ext cx="5355772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SESSION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6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“Es una variable que está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accesible en todo el sitio. Nos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permite guardar y compartir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 de un mismo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 entre las vistas.”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75598"/>
            <a:ext cx="9144000" cy="22382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12926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Conocer, instalar e implementar </a:t>
            </a:r>
          </a:p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express-session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20005" y="203738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EXPLICACIÓN TEÓRICA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36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Por defecto, las solicitudes Express son secuenciales y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ninguna solicitud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puede vincularse entre sí. No hay forma de saber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 esta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solicitud proviene de un cliente que ya realizó una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solicitud anteriormente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Los usuarios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no pueden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identificarse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menos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utilicen algún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tipo de mecanismo que lo haga posible. Para eso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usamos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.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la implementamos, a cada usuario se le asignará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sesión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única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pudiendo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esta manera almacenar el estado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ese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573773" y="123110"/>
            <a:ext cx="959088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EN EXPRESS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83800" y="615080"/>
            <a:ext cx="8336742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trabajamos con </a:t>
            </a:r>
            <a:r>
              <a:rPr lang="es-AR" sz="2000" dirty="0" err="1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almacenamos, del lado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servidor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datos del usuario que sean relevante para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permitirle navegar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fluidez por nuestro sitio, desde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 personal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sirva para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logueo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o alguna característica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más global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como el idioma, moneda, o color de fondo.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su vez, del lado 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cliente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 generará un identificador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único que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asociará a ese usuario con toda esa información.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Algo importante a tener en cuenta de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es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que, cuando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usuario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cierra el navegador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,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toda esa información se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borra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 Es decir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los datos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sólo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viven mientras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esté abierto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navegador.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900650" y="1442955"/>
            <a:ext cx="7842358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La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información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servidor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.</a:t>
            </a:r>
          </a:p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identificador único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que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asocia la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información con ese 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 smtClean="0">
                <a:solidFill>
                  <a:srgbClr val="FFFFFF"/>
                </a:solidFill>
                <a:latin typeface="Montserrat-Bold"/>
              </a:rPr>
              <a:t>cliente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, </a:t>
            </a:r>
            <a:r>
              <a:rPr lang="es-AR" sz="2400" dirty="0" smtClean="0">
                <a:solidFill>
                  <a:srgbClr val="FFFFFF"/>
                </a:solidFill>
                <a:latin typeface="Montserrat-Regular"/>
              </a:rPr>
              <a:t>en el </a:t>
            </a:r>
            <a:r>
              <a:rPr lang="es-AR" sz="2400" i="1" dirty="0" smtClean="0">
                <a:solidFill>
                  <a:srgbClr val="FFFFFF"/>
                </a:solidFill>
                <a:latin typeface="Montserrat-Italic"/>
              </a:rPr>
              <a:t>navegador</a:t>
            </a:r>
            <a:r>
              <a:rPr lang="es-AR" sz="2400" dirty="0">
                <a:solidFill>
                  <a:srgbClr val="FFFFFF"/>
                </a:solidFill>
                <a:latin typeface="Montserrat-Regular"/>
              </a:rPr>
              <a:t>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079494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64384" y="1084835"/>
            <a:ext cx="8336742" cy="3974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Instalar el módulo </a:t>
            </a:r>
            <a:r>
              <a:rPr lang="es-ES" sz="1800" dirty="0" err="1">
                <a:solidFill>
                  <a:srgbClr val="3F3F3F"/>
                </a:solidFill>
                <a:latin typeface="Consolas" panose="020B0609020204030204" pitchFamily="49" charset="0"/>
              </a:rPr>
              <a:t>express-session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con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npm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:</a:t>
            </a:r>
          </a:p>
          <a:p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      </a:t>
            </a:r>
            <a:r>
              <a:rPr lang="es-AR" sz="18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npm</a:t>
            </a:r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>
                <a:solidFill>
                  <a:schemeClr val="tx1"/>
                </a:solidFill>
                <a:latin typeface="Consolas" panose="020B0609020204030204" pitchFamily="49" charset="0"/>
              </a:rPr>
              <a:t>i </a:t>
            </a:r>
            <a:r>
              <a:rPr lang="es-AR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express-session</a:t>
            </a:r>
            <a:r>
              <a:rPr lang="es-AR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–sabe</a:t>
            </a:r>
          </a:p>
          <a:p>
            <a:endParaRPr lang="es-A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Requerirlo en el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entry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point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de la aplicación:</a:t>
            </a:r>
          </a:p>
          <a:p>
            <a:r>
              <a:rPr lang="es-AR" sz="18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    </a:t>
            </a:r>
            <a:r>
              <a:rPr lang="es-AR" sz="18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18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err="1">
                <a:solidFill>
                  <a:srgbClr val="FF831C"/>
                </a:solidFill>
                <a:latin typeface="Consolas" panose="020B0609020204030204" pitchFamily="49" charset="0"/>
              </a:rPr>
              <a:t>session</a:t>
            </a:r>
            <a:r>
              <a:rPr lang="es-AR" sz="1800" dirty="0">
                <a:solidFill>
                  <a:srgbClr val="FF831C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1800" dirty="0" err="1">
                <a:solidFill>
                  <a:srgbClr val="2197F4"/>
                </a:solidFill>
                <a:latin typeface="Consolas" panose="020B0609020204030204" pitchFamily="49" charset="0"/>
              </a:rPr>
              <a:t>require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8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800" dirty="0" err="1">
                <a:solidFill>
                  <a:srgbClr val="8CC44A"/>
                </a:solidFill>
                <a:latin typeface="Consolas" panose="020B0609020204030204" pitchFamily="49" charset="0"/>
              </a:rPr>
              <a:t>express-session</a:t>
            </a:r>
            <a:r>
              <a:rPr lang="es-AR" sz="18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endParaRPr lang="es-AR" sz="18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ES" sz="16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Configurarlo como middleware a nivel aplicación.</a:t>
            </a:r>
          </a:p>
          <a:p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         Ejecutamos </a:t>
            </a:r>
            <a:r>
              <a:rPr lang="es-ES" sz="1800" dirty="0" err="1">
                <a:solidFill>
                  <a:srgbClr val="2197F4"/>
                </a:solidFill>
                <a:latin typeface="Consolas" panose="020B0609020204030204" pitchFamily="49" charset="0"/>
              </a:rPr>
              <a:t>session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()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pasándole como argumento un</a:t>
            </a:r>
          </a:p>
          <a:p>
            <a:r>
              <a:rPr lang="es-ES" sz="2000" dirty="0" smtClean="0">
                <a:solidFill>
                  <a:srgbClr val="3F3F3F"/>
                </a:solidFill>
                <a:latin typeface="Karla-Regular"/>
              </a:rPr>
              <a:t>        objeto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literal con la propiedad </a:t>
            </a:r>
            <a:r>
              <a:rPr lang="es-ES" sz="1800" dirty="0" err="1">
                <a:solidFill>
                  <a:srgbClr val="3F3F3F"/>
                </a:solidFill>
                <a:latin typeface="Consolas" panose="020B0609020204030204" pitchFamily="49" charset="0"/>
              </a:rPr>
              <a:t>secret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con un texto único</a:t>
            </a:r>
          </a:p>
          <a:p>
            <a:r>
              <a:rPr lang="es-AR" sz="2000" dirty="0" smtClean="0">
                <a:solidFill>
                  <a:srgbClr val="3F3F3F"/>
                </a:solidFill>
                <a:latin typeface="Karla-Regular"/>
              </a:rPr>
              <a:t>         aleatorio</a:t>
            </a:r>
            <a:r>
              <a:rPr lang="es-AR" sz="2000" dirty="0">
                <a:solidFill>
                  <a:srgbClr val="3F3F3F"/>
                </a:solidFill>
                <a:latin typeface="Karla-Regular"/>
              </a:rPr>
              <a:t>, </a:t>
            </a:r>
            <a:r>
              <a:rPr lang="es-AR" sz="2000" i="1" dirty="0">
                <a:solidFill>
                  <a:srgbClr val="3F3F3F"/>
                </a:solidFill>
                <a:latin typeface="Karla-Italic"/>
              </a:rPr>
              <a:t>que servirá para identificar nuestro sitio web</a:t>
            </a:r>
            <a:r>
              <a:rPr lang="es-AR" sz="2000" dirty="0">
                <a:solidFill>
                  <a:srgbClr val="3F3F3F"/>
                </a:solidFill>
                <a:latin typeface="Karla-Regular"/>
              </a:rPr>
              <a:t>.</a:t>
            </a:r>
          </a:p>
          <a:p>
            <a:endParaRPr lang="es-AR" sz="1800" dirty="0" smtClean="0">
              <a:solidFill>
                <a:srgbClr val="F54336"/>
              </a:solidFill>
              <a:latin typeface="Consolas" panose="020B0609020204030204" pitchFamily="49" charset="0"/>
            </a:endParaRPr>
          </a:p>
          <a:p>
            <a:r>
              <a:rPr lang="es-AR" sz="1800" dirty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smtClean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18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app</a:t>
            </a:r>
            <a:r>
              <a:rPr lang="es-AR" sz="1800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8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use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8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session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( {</a:t>
            </a:r>
            <a:r>
              <a:rPr lang="es-AR" sz="1800" dirty="0" err="1">
                <a:solidFill>
                  <a:srgbClr val="434343"/>
                </a:solidFill>
                <a:latin typeface="Consolas" panose="020B0609020204030204" pitchFamily="49" charset="0"/>
              </a:rPr>
              <a:t>secret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: </a:t>
            </a:r>
            <a:r>
              <a:rPr lang="es-AR" sz="1800" dirty="0">
                <a:solidFill>
                  <a:srgbClr val="8CC44A"/>
                </a:solidFill>
                <a:latin typeface="Consolas" panose="020B0609020204030204" pitchFamily="49" charset="0"/>
              </a:rPr>
              <a:t>"Nuestro mensaje secreto"</a:t>
            </a:r>
            <a:r>
              <a:rPr lang="es-AR" sz="1800" dirty="0">
                <a:solidFill>
                  <a:srgbClr val="434343"/>
                </a:solidFill>
                <a:latin typeface="Consolas" panose="020B0609020204030204" pitchFamily="49" charset="0"/>
              </a:rPr>
              <a:t>}));</a:t>
            </a:r>
          </a:p>
          <a:p>
            <a:r>
              <a:rPr lang="es-AR" sz="1600" dirty="0">
                <a:solidFill>
                  <a:srgbClr val="FFFFFF"/>
                </a:solidFill>
                <a:latin typeface="Montserrat-Regular"/>
              </a:rPr>
              <a:t>6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82492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64383" y="1208589"/>
            <a:ext cx="8524409" cy="237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Al momento de querer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definir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y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almacenar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información,</a:t>
            </a:r>
          </a:p>
          <a:p>
            <a:r>
              <a:rPr lang="es-ES" sz="2000" dirty="0">
                <a:solidFill>
                  <a:srgbClr val="3F3F3F"/>
                </a:solidFill>
                <a:latin typeface="Karla-Regular"/>
              </a:rPr>
              <a:t>llamar a la propiedad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session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 del objeto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request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:</a:t>
            </a:r>
          </a:p>
          <a:p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session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'Violeta'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2000" dirty="0">
                <a:solidFill>
                  <a:srgbClr val="F54336"/>
                </a:solidFill>
                <a:latin typeface="MS-PGothic"/>
              </a:rPr>
              <a:t>➔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Para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leer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información de </a:t>
            </a:r>
            <a:r>
              <a:rPr lang="es-ES" sz="2000" dirty="0" err="1">
                <a:solidFill>
                  <a:srgbClr val="3F3F3F"/>
                </a:solidFill>
                <a:latin typeface="Karla-Regular"/>
              </a:rPr>
              <a:t>session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,</a:t>
            </a:r>
          </a:p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let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F831C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FF831C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session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54336"/>
                </a:solidFill>
                <a:latin typeface="Consolas" panose="020B0609020204030204" pitchFamily="49" charset="0"/>
              </a:rPr>
              <a:t>colorFondo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2000" i="1" dirty="0">
                <a:solidFill>
                  <a:srgbClr val="3F3F3F"/>
                </a:solidFill>
                <a:latin typeface="Karla-Italic"/>
              </a:rPr>
              <a:t>Toda lo información que almacenemos en la variable </a:t>
            </a:r>
            <a:r>
              <a:rPr lang="es-ES" sz="2000" i="1" dirty="0" err="1">
                <a:solidFill>
                  <a:srgbClr val="3F3F3F"/>
                </a:solidFill>
                <a:latin typeface="Consolas-Italic"/>
              </a:rPr>
              <a:t>session</a:t>
            </a:r>
            <a:r>
              <a:rPr lang="es-ES" sz="2000" i="1" dirty="0">
                <a:solidFill>
                  <a:srgbClr val="3F3F3F"/>
                </a:solidFill>
                <a:latin typeface="Consolas-Italic"/>
              </a:rPr>
              <a:t> </a:t>
            </a:r>
            <a:r>
              <a:rPr lang="es-ES" sz="2000" i="1" dirty="0">
                <a:solidFill>
                  <a:srgbClr val="3F3F3F"/>
                </a:solidFill>
                <a:latin typeface="Karla-Italic"/>
              </a:rPr>
              <a:t>estará</a:t>
            </a:r>
          </a:p>
          <a:p>
            <a:r>
              <a:rPr lang="es-ES" sz="2000" i="1" dirty="0">
                <a:solidFill>
                  <a:srgbClr val="3F3F3F"/>
                </a:solidFill>
                <a:latin typeface="Karla-Italic"/>
              </a:rPr>
              <a:t>disponible para usar en </a:t>
            </a:r>
            <a:r>
              <a:rPr lang="es-ES" sz="2000" b="1" i="1" dirty="0">
                <a:solidFill>
                  <a:srgbClr val="3F3F3F"/>
                </a:solidFill>
                <a:latin typeface="Karla-BoldItalic"/>
              </a:rPr>
              <a:t>todas </a:t>
            </a:r>
            <a:r>
              <a:rPr lang="es-ES" sz="2000" i="1" dirty="0">
                <a:solidFill>
                  <a:srgbClr val="3F3F3F"/>
                </a:solidFill>
                <a:latin typeface="Karla-Italic"/>
              </a:rPr>
              <a:t>las vistas del sitio.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6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53139131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452</Words>
  <Application>Microsoft Office PowerPoint</Application>
  <PresentationFormat>Presentación en pantalla (16:9)</PresentationFormat>
  <Paragraphs>52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16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28" baseType="lpstr">
      <vt:lpstr>Karla-Bold</vt:lpstr>
      <vt:lpstr>Karla-Italic</vt:lpstr>
      <vt:lpstr>Rubik Medium</vt:lpstr>
      <vt:lpstr>Consolas-Italic</vt:lpstr>
      <vt:lpstr>Roboto Mono</vt:lpstr>
      <vt:lpstr>Arial</vt:lpstr>
      <vt:lpstr>Rubik SemiBold</vt:lpstr>
      <vt:lpstr>Montserrat-Italic</vt:lpstr>
      <vt:lpstr>Rubik Light</vt:lpstr>
      <vt:lpstr>Karla-Regular</vt:lpstr>
      <vt:lpstr>Montserrat-Regular</vt:lpstr>
      <vt:lpstr>Consolas</vt:lpstr>
      <vt:lpstr>MS-PGothic</vt:lpstr>
      <vt:lpstr>Montserrat-Bold</vt:lpstr>
      <vt:lpstr>Rubik</vt:lpstr>
      <vt:lpstr>Karla-BoldItalic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35</cp:revision>
  <dcterms:modified xsi:type="dcterms:W3CDTF">2022-08-11T03:00:00Z</dcterms:modified>
</cp:coreProperties>
</file>